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4" r:id="rId11"/>
    <p:sldId id="267" r:id="rId12"/>
    <p:sldId id="268" r:id="rId13"/>
    <p:sldId id="269" r:id="rId14"/>
    <p:sldId id="279" r:id="rId15"/>
    <p:sldId id="280" r:id="rId16"/>
    <p:sldId id="281" r:id="rId17"/>
    <p:sldId id="282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8" r:id="rId28"/>
    <p:sldId id="296" r:id="rId29"/>
    <p:sldId id="297" r:id="rId30"/>
    <p:sldId id="300" r:id="rId31"/>
    <p:sldId id="301" r:id="rId32"/>
    <p:sldId id="299" r:id="rId33"/>
    <p:sldId id="314" r:id="rId34"/>
    <p:sldId id="303" r:id="rId35"/>
    <p:sldId id="304" r:id="rId36"/>
    <p:sldId id="305" r:id="rId37"/>
    <p:sldId id="307" r:id="rId38"/>
    <p:sldId id="306" r:id="rId39"/>
    <p:sldId id="308" r:id="rId4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2" autoAdjust="0"/>
    <p:restoredTop sz="94728" autoAdjust="0"/>
  </p:normalViewPr>
  <p:slideViewPr>
    <p:cSldViewPr>
      <p:cViewPr>
        <p:scale>
          <a:sx n="64" d="100"/>
          <a:sy n="64" d="100"/>
        </p:scale>
        <p:origin x="-806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42D617-6E9D-4600-BCC8-F9054E86B2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787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961C2-CD31-4AC6-B8F7-3CBAD17FEABA}" type="slidenum">
              <a:rPr lang="es-ES"/>
              <a:pPr/>
              <a:t>2</a:t>
            </a:fld>
            <a:endParaRPr lang="es-E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9CA81-C588-497D-8098-C6621CBD6550}" type="slidenum">
              <a:rPr lang="es-ES"/>
              <a:pPr/>
              <a:t>11</a:t>
            </a:fld>
            <a:endParaRPr lang="es-E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A5C6A-5FD3-43DC-8EC6-1614D4A62F13}" type="slidenum">
              <a:rPr lang="es-ES"/>
              <a:pPr/>
              <a:t>12</a:t>
            </a:fld>
            <a:endParaRPr lang="es-E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BE8FD-1D11-4D9F-A846-174A076315AF}" type="slidenum">
              <a:rPr lang="es-ES"/>
              <a:pPr/>
              <a:t>13</a:t>
            </a:fld>
            <a:endParaRPr lang="es-E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AB31B1-70A5-46E8-9B41-3F10C4F1082E}" type="slidenum">
              <a:rPr lang="es-ES"/>
              <a:pPr/>
              <a:t>14</a:t>
            </a:fld>
            <a:endParaRPr lang="es-E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0CC2B-B173-425D-AE18-14AC8E8E9470}" type="slidenum">
              <a:rPr lang="es-ES"/>
              <a:pPr/>
              <a:t>15</a:t>
            </a:fld>
            <a:endParaRPr lang="es-E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07048-C639-49E6-926C-F789ED97775E}" type="slidenum">
              <a:rPr lang="es-ES"/>
              <a:pPr/>
              <a:t>16</a:t>
            </a:fld>
            <a:endParaRPr lang="es-E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D3411-4D9A-4E65-B0A4-90B313BDBA2C}" type="slidenum">
              <a:rPr lang="es-ES"/>
              <a:pPr/>
              <a:t>17</a:t>
            </a:fld>
            <a:endParaRPr lang="es-E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6B6DC-1B04-4A2D-AF45-21E7E5E0AB46}" type="slidenum">
              <a:rPr lang="es-ES"/>
              <a:pPr/>
              <a:t>18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7B19D-B976-4FEB-A202-CE9254ACD3AC}" type="slidenum">
              <a:rPr lang="es-ES"/>
              <a:pPr/>
              <a:t>19</a:t>
            </a:fld>
            <a:endParaRPr lang="es-E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1FE1E-352F-4017-B148-DAF898CDDE92}" type="slidenum">
              <a:rPr lang="es-ES"/>
              <a:pPr/>
              <a:t>20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6EF21-080B-4E69-A708-82A5D07AFFB4}" type="slidenum">
              <a:rPr lang="es-ES"/>
              <a:pPr/>
              <a:t>3</a:t>
            </a:fld>
            <a:endParaRPr lang="es-E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B5D99-DEF7-4D46-9064-6711CE5CAE73}" type="slidenum">
              <a:rPr lang="es-ES"/>
              <a:pPr/>
              <a:t>21</a:t>
            </a:fld>
            <a:endParaRPr lang="es-E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AC462-118C-4A20-8331-5ED1E1F82828}" type="slidenum">
              <a:rPr lang="es-ES"/>
              <a:pPr/>
              <a:t>22</a:t>
            </a:fld>
            <a:endParaRPr lang="es-E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D3BAE-56CA-46E5-AD30-6623E86B7662}" type="slidenum">
              <a:rPr lang="es-ES"/>
              <a:pPr/>
              <a:t>23</a:t>
            </a:fld>
            <a:endParaRPr lang="es-E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02AE6-1906-453C-9D54-106A7FAA41F0}" type="slidenum">
              <a:rPr lang="es-ES"/>
              <a:pPr/>
              <a:t>24</a:t>
            </a:fld>
            <a:endParaRPr lang="es-E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797934-C688-4F54-BDE4-351BD72FE54C}" type="slidenum">
              <a:rPr lang="es-ES"/>
              <a:pPr/>
              <a:t>25</a:t>
            </a:fld>
            <a:endParaRPr lang="es-E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6E347-1871-4B1C-B3B7-F4A0B6A5D940}" type="slidenum">
              <a:rPr lang="es-ES"/>
              <a:pPr/>
              <a:t>26</a:t>
            </a:fld>
            <a:endParaRPr lang="es-E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3CF5F-2208-4316-BD11-5371A7C53E4D}" type="slidenum">
              <a:rPr lang="es-ES"/>
              <a:pPr/>
              <a:t>27</a:t>
            </a:fld>
            <a:endParaRPr lang="es-E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C99EB-2F51-4298-9047-FA48907BFC84}" type="slidenum">
              <a:rPr lang="es-ES"/>
              <a:pPr/>
              <a:t>28</a:t>
            </a:fld>
            <a:endParaRPr lang="es-E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065ED-7595-4BB9-8282-EB5D584A2D06}" type="slidenum">
              <a:rPr lang="es-ES"/>
              <a:pPr/>
              <a:t>29</a:t>
            </a:fld>
            <a:endParaRPr lang="es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338C5-9C85-48AB-BCF7-9339B49AA00E}" type="slidenum">
              <a:rPr lang="es-ES"/>
              <a:pPr/>
              <a:t>30</a:t>
            </a:fld>
            <a:endParaRPr lang="es-E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FD7E5-B656-496D-8407-D8741EC059F1}" type="slidenum">
              <a:rPr lang="es-ES"/>
              <a:pPr/>
              <a:t>4</a:t>
            </a:fld>
            <a:endParaRPr lang="es-E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24644-F80D-4B3F-AA78-EA82305A3131}" type="slidenum">
              <a:rPr lang="es-ES"/>
              <a:pPr/>
              <a:t>31</a:t>
            </a:fld>
            <a:endParaRPr lang="es-E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79B6E-45A1-4D2F-BB72-9F49F8A56FD5}" type="slidenum">
              <a:rPr lang="es-ES"/>
              <a:pPr/>
              <a:t>32</a:t>
            </a:fld>
            <a:endParaRPr lang="es-E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666E7-B763-4F9E-BE08-B39D942AAA46}" type="slidenum">
              <a:rPr lang="es-ES"/>
              <a:pPr/>
              <a:t>33</a:t>
            </a:fld>
            <a:endParaRPr lang="es-E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9AE39-2C88-4656-A325-976469137AC3}" type="slidenum">
              <a:rPr lang="es-ES"/>
              <a:pPr/>
              <a:t>34</a:t>
            </a:fld>
            <a:endParaRPr lang="es-E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2281E-9664-4083-BB19-3D65C4A91A13}" type="slidenum">
              <a:rPr lang="es-ES"/>
              <a:pPr/>
              <a:t>35</a:t>
            </a:fld>
            <a:endParaRPr lang="es-E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05244-C5CC-49FC-BF35-094A8DA4E9D4}" type="slidenum">
              <a:rPr lang="es-ES"/>
              <a:pPr/>
              <a:t>36</a:t>
            </a:fld>
            <a:endParaRPr lang="es-E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D6BA4-E507-4E60-9753-2558233740C6}" type="slidenum">
              <a:rPr lang="es-ES"/>
              <a:pPr/>
              <a:t>37</a:t>
            </a:fld>
            <a:endParaRPr lang="es-E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91468-A0D5-4C64-BDBE-15C5181AFCA6}" type="slidenum">
              <a:rPr lang="es-ES"/>
              <a:pPr/>
              <a:t>38</a:t>
            </a:fld>
            <a:endParaRPr lang="es-E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33A31-37A7-484B-AC6B-D280EA46D236}" type="slidenum">
              <a:rPr lang="es-ES"/>
              <a:pPr/>
              <a:t>39</a:t>
            </a:fld>
            <a:endParaRPr lang="es-E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11FB3-BD20-4E6F-914F-7AD5A0222757}" type="slidenum">
              <a:rPr lang="es-ES"/>
              <a:pPr/>
              <a:t>5</a:t>
            </a:fld>
            <a:endParaRPr lang="es-E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CEF2A-DC72-46FF-AED6-287FB6F59A0A}" type="slidenum">
              <a:rPr lang="es-ES"/>
              <a:pPr/>
              <a:t>6</a:t>
            </a:fld>
            <a:endParaRPr lang="es-E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2442C-814C-4FFE-891A-ED33A9D7F095}" type="slidenum">
              <a:rPr lang="es-ES"/>
              <a:pPr/>
              <a:t>7</a:t>
            </a:fld>
            <a:endParaRPr lang="es-E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EE86-667B-4928-82E8-F791BF4951C8}" type="slidenum">
              <a:rPr lang="es-ES"/>
              <a:pPr/>
              <a:t>8</a:t>
            </a:fld>
            <a:endParaRPr lang="es-E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B922D-1F7C-4ED0-9131-6153001CCDA8}" type="slidenum">
              <a:rPr lang="es-ES"/>
              <a:pPr/>
              <a:t>9</a:t>
            </a:fld>
            <a:endParaRPr lang="es-E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03D16-F6A8-4BC2-9F12-5BA26CD120B7}" type="slidenum">
              <a:rPr lang="es-ES"/>
              <a:pPr/>
              <a:t>10</a:t>
            </a:fld>
            <a:endParaRPr lang="es-E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36D100-85A1-4C5D-997A-1BCD6EEE902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AB0C2D-4A8E-476F-8F84-E3BB92F4FA2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385E2A-7229-40A7-A825-56A99737F1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C99C-E573-4469-B16A-BCE9D9D9FC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8095E2-C3A6-449A-BC06-72D28A9E815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A6622B-7429-4F7E-B2F5-0ED98DADFE0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C17A2F-365A-4671-B456-2639FF33DA8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EC1AE7-681A-4AAF-9FC7-318F9E78886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64CE41-55CE-4677-97C1-FEF3D75CA99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C70823-0160-4A53-B282-5FE9B6467FB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7443E2-F9CE-4C21-97F7-097C6F5A209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A77664-32A8-49BD-9ACE-757136FAF5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A921AD9-EBE9-4F7F-9D9C-000FE87EFBA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XIX </a:t>
            </a:r>
            <a:r>
              <a:rPr lang="es-ES_tradnl" dirty="0" smtClean="0"/>
              <a:t>MODELO ONU ASOBILCA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Presentación para delegados.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smtClean="0"/>
              <a:t>Respondemos las siguientes preguntas:</a:t>
            </a:r>
          </a:p>
          <a:p>
            <a:pPr lvl="1" eaLnBrk="1" hangingPunct="1">
              <a:defRPr/>
            </a:pPr>
            <a:r>
              <a:rPr lang="es-ES" sz="2400" smtClean="0"/>
              <a:t>¿Cuál es la historia del tema?</a:t>
            </a:r>
          </a:p>
          <a:p>
            <a:pPr lvl="1" eaLnBrk="1" hangingPunct="1">
              <a:defRPr/>
            </a:pPr>
            <a:r>
              <a:rPr lang="es-ES" sz="2400" smtClean="0"/>
              <a:t>¿Cuáles son los problemas fundamentales?</a:t>
            </a:r>
          </a:p>
          <a:p>
            <a:pPr lvl="1" eaLnBrk="1" hangingPunct="1">
              <a:defRPr/>
            </a:pPr>
            <a:r>
              <a:rPr lang="es-ES" sz="2400" smtClean="0"/>
              <a:t>¿Por qué no se han resuelto estos problemas?</a:t>
            </a:r>
          </a:p>
          <a:p>
            <a:pPr lvl="1" eaLnBrk="1" hangingPunct="1">
              <a:defRPr/>
            </a:pPr>
            <a:r>
              <a:rPr lang="es-ES" sz="2400" smtClean="0"/>
              <a:t>¿Qué obstáculos existen para resolver los problemas?</a:t>
            </a:r>
          </a:p>
          <a:p>
            <a:pPr lvl="1" eaLnBrk="1" hangingPunct="1">
              <a:defRPr/>
            </a:pPr>
            <a:r>
              <a:rPr lang="es-ES" sz="2400" smtClean="0"/>
              <a:t>¿Qué posiciones tienen los países más involucrados en el tema?</a:t>
            </a:r>
          </a:p>
          <a:p>
            <a:pPr lvl="1" eaLnBrk="1" hangingPunct="1">
              <a:defRPr/>
            </a:pPr>
            <a:r>
              <a:rPr lang="es-ES" sz="2400" smtClean="0"/>
              <a:t>¿Qué acciones son posibles para que el comité tome en cuanto al tema? (Crear nuevos organismos, monitorear el problema, sugerir sanciones al Consejo de Seguridad, etc.)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Definir mi posición</a:t>
            </a:r>
            <a:endParaRPr lang="es-E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Tener una posición firme y convincente es lo más importante</a:t>
            </a:r>
          </a:p>
          <a:p>
            <a:pPr eaLnBrk="1" hangingPunct="1">
              <a:defRPr/>
            </a:pPr>
            <a:r>
              <a:rPr lang="es-CO" smtClean="0"/>
              <a:t>No existe en Internet un “papel de posición”</a:t>
            </a:r>
          </a:p>
          <a:p>
            <a:pPr eaLnBrk="1" hangingPunct="1">
              <a:defRPr/>
            </a:pPr>
            <a:r>
              <a:rPr lang="es-CO" smtClean="0"/>
              <a:t>Desarrollar la posición, con sustento</a:t>
            </a:r>
          </a:p>
          <a:p>
            <a:pPr eaLnBrk="1" hangingPunct="1">
              <a:defRPr/>
            </a:pPr>
            <a:r>
              <a:rPr lang="es-CO" smtClean="0"/>
              <a:t>¡Encontrar documentos que sean confiables!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“Google” Y otras páginas</a:t>
            </a:r>
            <a:endParaRPr lang="es-E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smtClean="0"/>
              <a:t>Google es una buena base de datos, pero es necesario utilizar más recursos</a:t>
            </a:r>
          </a:p>
          <a:p>
            <a:pPr lvl="1" eaLnBrk="1" hangingPunct="1"/>
            <a:r>
              <a:rPr lang="es-CO" smtClean="0"/>
              <a:t>www.un.int</a:t>
            </a:r>
          </a:p>
          <a:p>
            <a:pPr eaLnBrk="1" hangingPunct="1"/>
            <a:r>
              <a:rPr lang="es-CO" smtClean="0"/>
              <a:t>Utilizar documentos oficiales, no páginas sin autor. </a:t>
            </a:r>
          </a:p>
          <a:p>
            <a:pPr eaLnBrk="1" hangingPunct="1"/>
            <a:r>
              <a:rPr lang="es-CO" smtClean="0"/>
              <a:t>Sistema de Documentación de las Naciones Unidas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O" smtClean="0"/>
              <a:t>¿Qué es útil?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Resoluciones de la ONU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Artículos oficiales de las naciones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Artículos de periódicos (no oficiales)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Documentos de entidades oficiales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Documentos de las ONG’s (no oficiales)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Lo que piensa la oposición</a:t>
            </a:r>
            <a:endParaRPr lang="es-ES" smtClean="0"/>
          </a:p>
          <a:p>
            <a:pPr eaLnBrk="1" hangingPunct="1">
              <a:lnSpc>
                <a:spcPct val="90000"/>
              </a:lnSpc>
            </a:pPr>
            <a:r>
              <a:rPr lang="es-CO" smtClean="0"/>
              <a:t>Documentos no confiables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Artículos sin autor en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Páginas de Internet indocumentadas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Información excesivamente polarizada (e.g. Documentos de la página de las FARC con relación al terrorismo)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Estoy preparado</a:t>
            </a:r>
            <a:endParaRPr lang="es-E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Una vez se han investigado los temas, y se tiene la mayor cantidad de información posible, es hora de empezar la preparación para la conferencia</a:t>
            </a:r>
          </a:p>
          <a:p>
            <a:pPr eaLnBrk="1" hangingPunct="1">
              <a:defRPr/>
            </a:pPr>
            <a:r>
              <a:rPr lang="es-CO" smtClean="0"/>
              <a:t>Es importante leer la información y dominar el tema, pero se debe definir que información es vital para defender la posición ante el comité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EL PAPEL DE POSICIÓN</a:t>
            </a:r>
            <a:endParaRPr lang="es-E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El documento más importante para un delegado es el Papel de Posición. Es básicamente una guía que condensa la información más importante. </a:t>
            </a:r>
          </a:p>
          <a:p>
            <a:pPr eaLnBrk="1" hangingPunct="1">
              <a:defRPr/>
            </a:pPr>
            <a:r>
              <a:rPr lang="es-CO" smtClean="0"/>
              <a:t>No es lo mismo que el discurso de apertura</a:t>
            </a:r>
          </a:p>
          <a:p>
            <a:pPr eaLnBrk="1" hangingPunct="1">
              <a:defRPr/>
            </a:pPr>
            <a:r>
              <a:rPr lang="es-CO" smtClean="0"/>
              <a:t>Alrededor de dos páginas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CO" sz="4000" smtClean="0"/>
              <a:t>¿Cómo se organiza el papel de posición?</a:t>
            </a:r>
            <a:endParaRPr lang="es-ES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893395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AutoNum type="romanUcPeriod"/>
            </a:pPr>
            <a:r>
              <a:rPr lang="es-CO" dirty="0" smtClean="0"/>
              <a:t>Breve  historia del País</a:t>
            </a:r>
          </a:p>
          <a:p>
            <a:pPr marL="812800" indent="-812800" eaLnBrk="1" hangingPunct="1">
              <a:lnSpc>
                <a:spcPct val="90000"/>
              </a:lnSpc>
              <a:buFontTx/>
              <a:buAutoNum type="romanUcPeriod"/>
            </a:pPr>
            <a:r>
              <a:rPr lang="es-CO" dirty="0" smtClean="0"/>
              <a:t>Historia del Tema</a:t>
            </a:r>
          </a:p>
          <a:p>
            <a:pPr marL="812800" indent="-812800" eaLnBrk="1" hangingPunct="1">
              <a:lnSpc>
                <a:spcPct val="90000"/>
              </a:lnSpc>
              <a:buFontTx/>
              <a:buAutoNum type="romanUcPeriod"/>
            </a:pPr>
            <a:r>
              <a:rPr lang="es-CO" dirty="0" smtClean="0"/>
              <a:t>Historia y posición del </a:t>
            </a:r>
            <a:r>
              <a:rPr lang="es-CO" i="1" dirty="0" smtClean="0"/>
              <a:t>País</a:t>
            </a:r>
            <a:r>
              <a:rPr lang="es-CO" dirty="0" smtClean="0"/>
              <a:t> frente al </a:t>
            </a:r>
            <a:r>
              <a:rPr lang="es-CO" i="1" dirty="0" smtClean="0"/>
              <a:t>tema</a:t>
            </a:r>
          </a:p>
          <a:p>
            <a:pPr marL="812800" indent="-812800" eaLnBrk="1" hangingPunct="1">
              <a:lnSpc>
                <a:spcPct val="90000"/>
              </a:lnSpc>
              <a:buFontTx/>
              <a:buAutoNum type="romanUcPeriod"/>
            </a:pPr>
            <a:r>
              <a:rPr lang="es-CO" dirty="0" smtClean="0"/>
              <a:t>Posición de las distintas partes involucradas en el conflicto</a:t>
            </a:r>
          </a:p>
          <a:p>
            <a:pPr marL="812800" indent="-812800" eaLnBrk="1" hangingPunct="1">
              <a:lnSpc>
                <a:spcPct val="90000"/>
              </a:lnSpc>
              <a:buFontTx/>
              <a:buAutoNum type="romanUcPeriod"/>
            </a:pPr>
            <a:r>
              <a:rPr lang="es-CO" dirty="0" smtClean="0"/>
              <a:t>Posición del bloque al que pertenece el País</a:t>
            </a:r>
          </a:p>
          <a:p>
            <a:pPr marL="812800" indent="-812800" eaLnBrk="1" hangingPunct="1">
              <a:lnSpc>
                <a:spcPct val="90000"/>
              </a:lnSpc>
              <a:buFontTx/>
              <a:buAutoNum type="romanUcPeriod"/>
            </a:pPr>
            <a:r>
              <a:rPr lang="es-CO" dirty="0" smtClean="0"/>
              <a:t>Estrategia/Posibles soluciones</a:t>
            </a:r>
            <a:endParaRPr lang="es-E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EL DISCURSO DE APERTURA</a:t>
            </a:r>
            <a:endParaRPr lang="es-ES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smtClean="0"/>
              <a:t>Un minuto de duración</a:t>
            </a:r>
          </a:p>
          <a:p>
            <a:pPr eaLnBrk="1" hangingPunct="1"/>
            <a:r>
              <a:rPr lang="es-CO" smtClean="0"/>
              <a:t>POSICIÓN DEL PAÍS</a:t>
            </a:r>
            <a:endParaRPr lang="es-ES" smtClean="0"/>
          </a:p>
          <a:p>
            <a:pPr eaLnBrk="1" hangingPunct="1"/>
            <a:r>
              <a:rPr lang="es-CO" smtClean="0"/>
              <a:t>Primera impresión ante el comité</a:t>
            </a:r>
          </a:p>
          <a:p>
            <a:pPr eaLnBrk="1" hangingPunct="1"/>
            <a:r>
              <a:rPr lang="es-CO" smtClean="0"/>
              <a:t>De un lado las filosofías y las redundancias.</a:t>
            </a:r>
          </a:p>
          <a:p>
            <a:pPr eaLnBrk="1" hangingPunct="1"/>
            <a:r>
              <a:rPr lang="es-CO" smtClean="0"/>
              <a:t>LO IMPORTANTE</a:t>
            </a:r>
          </a:p>
          <a:p>
            <a:pPr eaLnBrk="1" hangingPunct="1"/>
            <a:r>
              <a:rPr lang="es-CO" smtClean="0"/>
              <a:t>Expresar posición de manera clara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857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O" smtClean="0"/>
              <a:t>¿ES EFECTIVO?</a:t>
            </a:r>
            <a:endParaRPr lang="es-E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5038"/>
            <a:ext cx="8229600" cy="3268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CO" sz="3600" smtClean="0"/>
              <a:t>Comunica con claridad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z="3600" smtClean="0"/>
              <a:t>Es fácil de comprender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z="3600" smtClean="0"/>
              <a:t>Hace buen uso del tiempo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z="3600" smtClean="0"/>
              <a:t>Clarifica la posición del país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z="3600" smtClean="0"/>
              <a:t>Es enfático</a:t>
            </a:r>
            <a:r>
              <a:rPr lang="es-CO" sz="2800" smtClean="0"/>
              <a:t> </a:t>
            </a:r>
            <a:endParaRPr lang="es-E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TRABAJO EN EL COMITÉ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“ES UN JUEGO”</a:t>
            </a:r>
            <a:endParaRPr lang="es-E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Debemos entender que aunque sea efectivamente un juego, nuestro éxito como delegados depende altamente en nuestra seriedad ante nuestro papel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Asemejar la realidad de un delegado de la ONU no puede convertirse únicamente en un juego sin seriedad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El objetivo de los Modelos es retratar la realidad de la ONU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¿Cómo empieza el trabajo?</a:t>
            </a:r>
            <a:endParaRPr lang="es-E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Se llama a lista</a:t>
            </a:r>
          </a:p>
          <a:p>
            <a:pPr lvl="1" eaLnBrk="1" hangingPunct="1">
              <a:defRPr/>
            </a:pPr>
            <a:r>
              <a:rPr lang="es-CO" smtClean="0"/>
              <a:t>Presente, o presente y votando</a:t>
            </a:r>
          </a:p>
          <a:p>
            <a:pPr eaLnBrk="1" hangingPunct="1">
              <a:defRPr/>
            </a:pPr>
            <a:r>
              <a:rPr lang="es-CO" smtClean="0"/>
              <a:t>Se abre la agenda</a:t>
            </a:r>
          </a:p>
          <a:p>
            <a:pPr lvl="1" eaLnBrk="1" hangingPunct="1">
              <a:defRPr/>
            </a:pPr>
            <a:r>
              <a:rPr lang="es-CO" smtClean="0"/>
              <a:t>“La delegación de _____ propone una moción para abrir la agenda discutiendo el tema de (tema 1 o 2)”</a:t>
            </a:r>
          </a:p>
          <a:p>
            <a:pPr eaLnBrk="1" hangingPunct="1">
              <a:defRPr/>
            </a:pPr>
            <a:r>
              <a:rPr lang="es-CO" smtClean="0"/>
              <a:t>Se leen los discursos de apertura</a:t>
            </a:r>
          </a:p>
          <a:p>
            <a:pPr eaLnBrk="1" hangingPunct="1">
              <a:defRPr/>
            </a:pPr>
            <a:r>
              <a:rPr lang="es-CO" smtClean="0"/>
              <a:t>Se inicia el debate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Tipos de Debate</a:t>
            </a:r>
            <a:endParaRPr lang="es-E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37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CO" smtClean="0"/>
              <a:t>Debate Formal</a:t>
            </a:r>
          </a:p>
          <a:p>
            <a:pPr algn="ctr" eaLnBrk="1" hangingPunct="1">
              <a:defRPr/>
            </a:pPr>
            <a:r>
              <a:rPr lang="es-CO" smtClean="0"/>
              <a:t>Debate Informal </a:t>
            </a:r>
          </a:p>
          <a:p>
            <a:pPr algn="ctr" eaLnBrk="1" hangingPunct="1">
              <a:defRPr/>
            </a:pPr>
            <a:r>
              <a:rPr lang="es-CO" smtClean="0"/>
              <a:t>Tiempo de Lobbying</a:t>
            </a:r>
          </a:p>
          <a:p>
            <a:pPr algn="ctr" eaLnBrk="1" hangingPunct="1">
              <a:defRPr/>
            </a:pPr>
            <a:endParaRPr lang="es-CO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CO" smtClean="0"/>
              <a:t>SON MOCIONES DISTINTAS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O" smtClean="0"/>
              <a:t>Debate Formal</a:t>
            </a:r>
            <a:endParaRPr lang="es-E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O" smtClean="0"/>
              <a:t>Lista de oradores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“La delegación de _____ propone una moción para un debate formal de ___ minutos con límite de tiempo de ____ minutos por orador”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Se secunda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Mayoría simple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Se abre la lista de oradores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Cualquier nación puede agregarse a la lista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No es lo mismo que una lista a favor/en contra</a:t>
            </a:r>
          </a:p>
          <a:p>
            <a:pPr lvl="1" eaLnBrk="1" hangingPunct="1">
              <a:lnSpc>
                <a:spcPct val="90000"/>
              </a:lnSpc>
            </a:pPr>
            <a:r>
              <a:rPr lang="es-CO" smtClean="0"/>
              <a:t>Generalmente 15 – 20 minutos con límite por orador de 1 minuto- 1 minuto y medio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Debate Informal</a:t>
            </a:r>
            <a:endParaRPr lang="es-E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Es un debate que se lleva a cabo por plaquetas, moderado por el presidente</a:t>
            </a:r>
          </a:p>
          <a:p>
            <a:pPr lvl="1" eaLnBrk="1" hangingPunct="1">
              <a:defRPr/>
            </a:pPr>
            <a:r>
              <a:rPr lang="es-CO" smtClean="0"/>
              <a:t>“La delegación de ____ propone un debate informal de ____ minutos”</a:t>
            </a:r>
          </a:p>
          <a:p>
            <a:pPr lvl="1" eaLnBrk="1" hangingPunct="1">
              <a:defRPr/>
            </a:pPr>
            <a:r>
              <a:rPr lang="es-CO" smtClean="0"/>
              <a:t>Se secunda</a:t>
            </a:r>
          </a:p>
          <a:p>
            <a:pPr lvl="1" eaLnBrk="1" hangingPunct="1">
              <a:defRPr/>
            </a:pPr>
            <a:r>
              <a:rPr lang="es-CO" smtClean="0"/>
              <a:t>Mayoría Simple</a:t>
            </a:r>
          </a:p>
          <a:p>
            <a:pPr lvl="1" eaLnBrk="1" hangingPunct="1">
              <a:defRPr/>
            </a:pPr>
            <a:r>
              <a:rPr lang="es-CO" smtClean="0"/>
              <a:t>Todas las delegaciones pueden participar</a:t>
            </a:r>
          </a:p>
          <a:p>
            <a:pPr lvl="1" eaLnBrk="1" hangingPunct="1">
              <a:defRPr/>
            </a:pPr>
            <a:r>
              <a:rPr lang="es-CO" smtClean="0"/>
              <a:t>Generalmente 15 a 20 minutos, y se extiende si es necesario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Tiempo de Lobbying</a:t>
            </a:r>
            <a:endParaRPr lang="es-E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smtClean="0"/>
              <a:t>Tiempo para formar bloques y elaborar papeles de trabajo</a:t>
            </a:r>
          </a:p>
          <a:p>
            <a:pPr lvl="1" eaLnBrk="1" hangingPunct="1"/>
            <a:r>
              <a:rPr lang="es-CO" smtClean="0"/>
              <a:t>“La delegación de ___ propone una moción para un tiempo de lobbying de ___ minutos”</a:t>
            </a:r>
          </a:p>
          <a:p>
            <a:pPr lvl="1" eaLnBrk="1" hangingPunct="1"/>
            <a:r>
              <a:rPr lang="es-CO" smtClean="0"/>
              <a:t>Se secunda</a:t>
            </a:r>
          </a:p>
          <a:p>
            <a:pPr lvl="1" eaLnBrk="1" hangingPunct="1"/>
            <a:r>
              <a:rPr lang="es-CO" smtClean="0"/>
              <a:t>Mayoría simple</a:t>
            </a:r>
          </a:p>
          <a:p>
            <a:pPr eaLnBrk="1" hangingPunct="1"/>
            <a:r>
              <a:rPr lang="es-CO" smtClean="0"/>
              <a:t>Aprovecharlo</a:t>
            </a:r>
          </a:p>
          <a:p>
            <a:pPr eaLnBrk="1" hangingPunct="1"/>
            <a:r>
              <a:rPr lang="es-CO" smtClean="0"/>
              <a:t>Informal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smtClean="0"/>
              <a:t>Papeles de Trabajo</a:t>
            </a:r>
            <a:endParaRPr lang="es-E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604897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O" sz="2800" dirty="0" smtClean="0"/>
              <a:t>Posibles soluciones propuestas por diferentes bloques</a:t>
            </a:r>
          </a:p>
          <a:p>
            <a:pPr eaLnBrk="1" hangingPunct="1">
              <a:lnSpc>
                <a:spcPct val="90000"/>
              </a:lnSpc>
            </a:pPr>
            <a:r>
              <a:rPr lang="es-CO" sz="2800" dirty="0" smtClean="0"/>
              <a:t>Se pasan a leer</a:t>
            </a:r>
          </a:p>
          <a:p>
            <a:pPr lvl="1" eaLnBrk="1" hangingPunct="1">
              <a:lnSpc>
                <a:spcPct val="90000"/>
              </a:lnSpc>
            </a:pPr>
            <a:r>
              <a:rPr lang="es-CO" sz="2400" dirty="0" smtClean="0"/>
              <a:t>Dos cabezas de bloque</a:t>
            </a:r>
          </a:p>
          <a:p>
            <a:pPr lvl="1" eaLnBrk="1" hangingPunct="1">
              <a:lnSpc>
                <a:spcPct val="90000"/>
              </a:lnSpc>
            </a:pPr>
            <a:r>
              <a:rPr lang="es-CO" sz="2400" dirty="0" smtClean="0"/>
              <a:t>Puntos de información</a:t>
            </a:r>
          </a:p>
          <a:p>
            <a:pPr eaLnBrk="1" hangingPunct="1">
              <a:lnSpc>
                <a:spcPct val="90000"/>
              </a:lnSpc>
            </a:pPr>
            <a:r>
              <a:rPr lang="es-CO" sz="2800" dirty="0" smtClean="0"/>
              <a:t>Luego de aprobación de la Asamblea General, se convierte en una “resolución”. En este modelo, si pasa en una comisión, se convierte en un proyecto de resolución.</a:t>
            </a:r>
          </a:p>
          <a:p>
            <a:pPr eaLnBrk="1" hangingPunct="1">
              <a:lnSpc>
                <a:spcPct val="90000"/>
              </a:lnSpc>
            </a:pPr>
            <a:r>
              <a:rPr lang="es-CO" sz="2800" dirty="0" smtClean="0"/>
              <a:t>Enmiendas: correcciones propuestas a un papel de trabajo. Se pasan a la mesa en un mensaje.</a:t>
            </a:r>
            <a:endParaRPr lang="es-ES" sz="2800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Frases </a:t>
            </a:r>
            <a:r>
              <a:rPr lang="es-CO" dirty="0" err="1" smtClean="0"/>
              <a:t>Preambulatorias</a:t>
            </a:r>
            <a:endParaRPr lang="es-E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92150"/>
            <a:ext cx="8229600" cy="4608513"/>
          </a:xfrm>
        </p:spPr>
        <p:txBody>
          <a:bodyPr/>
          <a:lstStyle/>
          <a:p>
            <a:pPr lvl="1" eaLnBrk="1" hangingPunct="1">
              <a:buFontTx/>
              <a:buChar char="-"/>
              <a:defRPr/>
            </a:pPr>
            <a:r>
              <a:rPr lang="es-CO" dirty="0" smtClean="0"/>
              <a:t>Introducen el tema que se va a discutir, el problema que intenta resolver la resolución</a:t>
            </a:r>
          </a:p>
          <a:p>
            <a:pPr lvl="1" eaLnBrk="1" hangingPunct="1">
              <a:defRPr/>
            </a:pPr>
            <a:r>
              <a:rPr lang="es-CO" dirty="0" smtClean="0"/>
              <a:t>Hace alusión a convenciones existentes o resoluciones que vale la pena considerar </a:t>
            </a:r>
          </a:p>
          <a:p>
            <a:pPr lvl="1" eaLnBrk="1" hangingPunct="1">
              <a:defRPr/>
            </a:pPr>
            <a:r>
              <a:rPr lang="es-CO" dirty="0" smtClean="0"/>
              <a:t>No toma determinaciones sobre el problema</a:t>
            </a:r>
          </a:p>
          <a:p>
            <a:pPr lvl="1" eaLnBrk="1" hangingPunct="1">
              <a:defRPr/>
            </a:pPr>
            <a:r>
              <a:rPr lang="es-CO" dirty="0" smtClean="0"/>
              <a:t>Se utiliza la frase </a:t>
            </a:r>
            <a:r>
              <a:rPr lang="es-CO" dirty="0" err="1" smtClean="0"/>
              <a:t>preambulatoria</a:t>
            </a:r>
            <a:r>
              <a:rPr lang="es-CO" dirty="0" smtClean="0"/>
              <a:t> en </a:t>
            </a:r>
            <a:r>
              <a:rPr lang="es-CO" i="1" dirty="0" smtClean="0"/>
              <a:t>cursiva/itálica</a:t>
            </a:r>
            <a:endParaRPr lang="es-CO" dirty="0" smtClean="0"/>
          </a:p>
          <a:p>
            <a:pPr lvl="1" eaLnBrk="1" hangingPunct="1">
              <a:defRPr/>
            </a:pPr>
            <a:r>
              <a:rPr lang="es-CO" dirty="0" smtClean="0"/>
              <a:t>Se termina cada frase con una coma</a:t>
            </a:r>
            <a:endParaRPr lang="es-ES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 Frases Resolutivas	</a:t>
            </a:r>
            <a:endParaRPr lang="es-E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Dan a conocer la decisión del comité con respecto al problema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Son concisos y no evocan demandas sino sugerencias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Únicamente se autorizan las acciones militares a través del Consejo de Seguridad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Se numeran los puntos y se </a:t>
            </a:r>
            <a:r>
              <a:rPr lang="es-CO" u="sng" smtClean="0"/>
              <a:t>subrayan </a:t>
            </a:r>
            <a:r>
              <a:rPr lang="es-CO" smtClean="0"/>
              <a:t>las frases</a:t>
            </a:r>
            <a:endParaRPr lang="es-ES" u="sng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Ejemplo: Preambulatorias</a:t>
            </a:r>
            <a:endParaRPr lang="es-E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CO" sz="2800" smtClean="0"/>
              <a:t>	</a:t>
            </a:r>
            <a:r>
              <a:rPr lang="es-CO" sz="2800" i="1" smtClean="0"/>
              <a:t>Gravemente preocupado</a:t>
            </a:r>
            <a:r>
              <a:rPr lang="es-CO" sz="2800" smtClean="0"/>
              <a:t> por la situación del terrorismo en el mundo,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CO" sz="2800" smtClean="0"/>
              <a:t>	</a:t>
            </a:r>
            <a:r>
              <a:rPr lang="es-CO" sz="2800" i="1" smtClean="0"/>
              <a:t>Teniendo en cuenta</a:t>
            </a:r>
            <a:r>
              <a:rPr lang="es-CO" sz="2800" smtClean="0"/>
              <a:t> la pérdida de vidas que éste ha ocasionado,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CO" sz="2800" smtClean="0"/>
              <a:t>	</a:t>
            </a:r>
            <a:r>
              <a:rPr lang="es-CO" sz="2800" i="1" smtClean="0"/>
              <a:t>Considerando</a:t>
            </a:r>
            <a:r>
              <a:rPr lang="es-CO" sz="2800" smtClean="0"/>
              <a:t> que es un problema que afecta a todo el mundo,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CO" sz="2800" smtClean="0"/>
              <a:t>	</a:t>
            </a:r>
            <a:r>
              <a:rPr lang="es-CO" sz="2800" i="1" smtClean="0"/>
              <a:t>Recordando </a:t>
            </a:r>
            <a:r>
              <a:rPr lang="es-CO" sz="2800" smtClean="0"/>
              <a:t>la carta de las Naciones Unidas,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CO" sz="2800" i="1" smtClean="0"/>
              <a:t>	Convencidos</a:t>
            </a:r>
            <a:r>
              <a:rPr lang="es-CO" sz="2800" smtClean="0"/>
              <a:t> del ánimo conciliador de éste organismo y la necesidad por mantener la paz,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CO" sz="2800" i="1" smtClean="0"/>
              <a:t>	Habiendo considerado</a:t>
            </a:r>
            <a:r>
              <a:rPr lang="es-CO" sz="2800" smtClean="0"/>
              <a:t> que la guerra no es la mejor manera para resolver el conflicto, </a:t>
            </a:r>
            <a:endParaRPr lang="es-ES" sz="2800" i="1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Ejemplo: Resolutivas</a:t>
            </a:r>
            <a:endParaRPr lang="es-E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O" sz="2400" smtClean="0"/>
              <a:t>Resuelve: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O" sz="2400" i="1" smtClean="0"/>
              <a:t>1. 	</a:t>
            </a:r>
            <a:r>
              <a:rPr lang="es-CO" sz="2400" u="sng" smtClean="0"/>
              <a:t>Afirma</a:t>
            </a:r>
            <a:r>
              <a:rPr lang="es-CO" sz="2400" smtClean="0"/>
              <a:t> la necesidad de incluir el castigo al terrorismo dentro de las constituciones nacionales;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O" sz="2400" i="1" smtClean="0"/>
              <a:t>2.    </a:t>
            </a:r>
            <a:r>
              <a:rPr lang="es-CO" sz="2400" u="sng" smtClean="0"/>
              <a:t>Condena</a:t>
            </a:r>
            <a:r>
              <a:rPr lang="es-CO" sz="2400" smtClean="0"/>
              <a:t> acciones que se cataloguen como terroristas;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O" sz="2400" smtClean="0"/>
              <a:t>3.	</a:t>
            </a:r>
            <a:r>
              <a:rPr lang="es-CO" sz="2400" u="sng" smtClean="0"/>
              <a:t>Exhorta</a:t>
            </a:r>
            <a:r>
              <a:rPr lang="es-CO" sz="2400" i="1" smtClean="0"/>
              <a:t> </a:t>
            </a:r>
            <a:r>
              <a:rPr lang="es-CO" sz="2400" smtClean="0"/>
              <a:t>a las naciones para que acepten como terroristas a los grupos que la ONU determine como tal;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O" sz="2400" smtClean="0"/>
              <a:t>4.	</a:t>
            </a:r>
            <a:r>
              <a:rPr lang="es-CO" sz="2400" u="sng" smtClean="0"/>
              <a:t>Declara</a:t>
            </a:r>
            <a:r>
              <a:rPr lang="es-CO" sz="2400" smtClean="0"/>
              <a:t> que los países deben crear legislación internacional que condene estos actos;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O" sz="2400" smtClean="0"/>
              <a:t>5.	</a:t>
            </a:r>
            <a:r>
              <a:rPr lang="es-CO" sz="2400" u="sng" smtClean="0"/>
              <a:t>Designa</a:t>
            </a:r>
            <a:r>
              <a:rPr lang="es-CO" sz="2400" smtClean="0"/>
              <a:t> un organismo – la Corte Internacional contra actos terroristas – como la entidad encargada.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s-ES" sz="2400" i="1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¿QUÉ ES LA ONU?</a:t>
            </a:r>
            <a:endParaRPr lang="es-E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s-CO" smtClean="0"/>
              <a:t>Organismo creado para prevenir una guerra similar a la Segunda Guerra Mundial</a:t>
            </a:r>
          </a:p>
          <a:p>
            <a:pPr eaLnBrk="1" hangingPunct="1">
              <a:defRPr/>
            </a:pPr>
            <a:r>
              <a:rPr lang="es-CO" smtClean="0"/>
              <a:t>Ánimo conciliador</a:t>
            </a:r>
          </a:p>
          <a:p>
            <a:pPr eaLnBrk="1" hangingPunct="1">
              <a:defRPr/>
            </a:pPr>
            <a:r>
              <a:rPr lang="es-CO" smtClean="0"/>
              <a:t>El bienestar mundial por encima del bienestar nacional</a:t>
            </a:r>
          </a:p>
          <a:p>
            <a:pPr eaLnBrk="1" hangingPunct="1">
              <a:defRPr/>
            </a:pPr>
            <a:r>
              <a:rPr lang="es-CO" smtClean="0"/>
              <a:t>NO a la guerra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502920" y="5805264"/>
            <a:ext cx="8183880" cy="6480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dirty="0" err="1" smtClean="0"/>
              <a:t>Preambulatorias</a:t>
            </a:r>
            <a:endParaRPr lang="es-ES" dirty="0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788024" y="476672"/>
            <a:ext cx="5370389" cy="532859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es-ES" sz="2000" b="1" dirty="0" smtClean="0"/>
              <a:t>	</a:t>
            </a:r>
            <a:r>
              <a:rPr lang="es-ES" sz="1500" b="1" dirty="0" smtClean="0"/>
              <a:t>Además lamentando </a:t>
            </a:r>
            <a:br>
              <a:rPr lang="es-ES" sz="1500" b="1" dirty="0" smtClean="0"/>
            </a:br>
            <a:r>
              <a:rPr lang="es-ES" sz="5600" b="1" dirty="0" smtClean="0"/>
              <a:t>Además recordando</a:t>
            </a:r>
            <a:br>
              <a:rPr lang="es-ES" sz="5600" b="1" dirty="0" smtClean="0"/>
            </a:br>
            <a:r>
              <a:rPr lang="es-ES" sz="5600" b="1" dirty="0" smtClean="0"/>
              <a:t>Advirtiendo además</a:t>
            </a:r>
            <a:br>
              <a:rPr lang="es-ES" sz="5600" b="1" dirty="0" smtClean="0"/>
            </a:br>
            <a:r>
              <a:rPr lang="es-ES" sz="5600" b="1" dirty="0" smtClean="0"/>
              <a:t>Advirtiendo con aprobación</a:t>
            </a:r>
            <a:br>
              <a:rPr lang="es-ES" sz="5600" b="1" dirty="0" smtClean="0"/>
            </a:br>
            <a:r>
              <a:rPr lang="es-ES" sz="5600" b="1" dirty="0" smtClean="0"/>
              <a:t>Advirtiendo con pesar</a:t>
            </a:r>
            <a:br>
              <a:rPr lang="es-ES" sz="5600" b="1" dirty="0" smtClean="0"/>
            </a:br>
            <a:r>
              <a:rPr lang="es-ES" sz="5600" b="1" dirty="0" smtClean="0"/>
              <a:t>Advirtiendo con preocupación</a:t>
            </a:r>
            <a:br>
              <a:rPr lang="es-ES" sz="5600" b="1" dirty="0" smtClean="0"/>
            </a:br>
            <a:r>
              <a:rPr lang="es-ES" sz="5600" b="1" dirty="0" smtClean="0"/>
              <a:t>Advirtiendo con satisfacción </a:t>
            </a:r>
            <a:br>
              <a:rPr lang="es-ES" sz="5600" b="1" dirty="0" smtClean="0"/>
            </a:br>
            <a:r>
              <a:rPr lang="es-ES" sz="5600" b="1" dirty="0" smtClean="0"/>
              <a:t>Afirmando</a:t>
            </a:r>
            <a:br>
              <a:rPr lang="es-ES" sz="5600" b="1" dirty="0" smtClean="0"/>
            </a:br>
            <a:r>
              <a:rPr lang="es-ES" sz="5600" b="1" dirty="0" smtClean="0"/>
              <a:t>Alarmados por</a:t>
            </a:r>
            <a:br>
              <a:rPr lang="es-ES" sz="5600" b="1" dirty="0" smtClean="0"/>
            </a:br>
            <a:r>
              <a:rPr lang="es-ES" sz="5600" b="1" dirty="0" smtClean="0"/>
              <a:t>Conscientes de</a:t>
            </a:r>
            <a:br>
              <a:rPr lang="es-ES" sz="5600" b="1" dirty="0" smtClean="0"/>
            </a:br>
            <a:r>
              <a:rPr lang="es-ES" sz="5600" b="1" dirty="0" smtClean="0"/>
              <a:t>Considerando</a:t>
            </a:r>
            <a:br>
              <a:rPr lang="es-ES" sz="5600" b="1" dirty="0" smtClean="0"/>
            </a:br>
            <a:r>
              <a:rPr lang="es-ES" sz="5600" b="1" dirty="0" smtClean="0"/>
              <a:t>Convencidos</a:t>
            </a:r>
            <a:br>
              <a:rPr lang="es-ES" sz="5600" b="1" dirty="0" smtClean="0"/>
            </a:br>
            <a:r>
              <a:rPr lang="es-ES" sz="5600" b="1" dirty="0" smtClean="0"/>
              <a:t>Creyendo plenamente</a:t>
            </a:r>
            <a:br>
              <a:rPr lang="es-ES" sz="5600" b="1" dirty="0" smtClean="0"/>
            </a:br>
            <a:r>
              <a:rPr lang="es-ES" sz="5600" b="1" dirty="0" smtClean="0"/>
              <a:t>Declarando</a:t>
            </a:r>
            <a:br>
              <a:rPr lang="es-ES" sz="5600" b="1" dirty="0" smtClean="0"/>
            </a:br>
            <a:r>
              <a:rPr lang="es-ES" sz="5600" b="1" dirty="0" smtClean="0"/>
              <a:t>Deseando</a:t>
            </a:r>
            <a:br>
              <a:rPr lang="es-ES" sz="5600" b="1" dirty="0" smtClean="0"/>
            </a:br>
            <a:r>
              <a:rPr lang="es-ES" sz="5600" b="1" dirty="0" smtClean="0"/>
              <a:t>Enfatizando</a:t>
            </a:r>
            <a:br>
              <a:rPr lang="es-ES" sz="5600" b="1" dirty="0" smtClean="0"/>
            </a:br>
            <a:r>
              <a:rPr lang="es-ES" sz="5600" b="1" dirty="0" smtClean="0"/>
              <a:t>Esperando</a:t>
            </a:r>
            <a:br>
              <a:rPr lang="es-ES" sz="5600" b="1" dirty="0" smtClean="0"/>
            </a:br>
            <a:r>
              <a:rPr lang="es-ES" sz="5600" b="1" dirty="0" smtClean="0"/>
              <a:t>Tomando en cuenta que 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0" y="476672"/>
            <a:ext cx="5082407" cy="4896544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es-ES" sz="1600" b="1" dirty="0" smtClean="0"/>
              <a:t>	</a:t>
            </a:r>
            <a:r>
              <a:rPr lang="es-ES" sz="4800" b="1" dirty="0" smtClean="0"/>
              <a:t>Expresando su satisfacción</a:t>
            </a:r>
            <a:br>
              <a:rPr lang="es-ES" sz="4800" b="1" dirty="0" smtClean="0"/>
            </a:br>
            <a:r>
              <a:rPr lang="es-ES" sz="4800" b="1" dirty="0" smtClean="0"/>
              <a:t>Guiados por </a:t>
            </a:r>
            <a:br>
              <a:rPr lang="es-ES" sz="4800" b="1" dirty="0" smtClean="0"/>
            </a:br>
            <a:r>
              <a:rPr lang="es-ES" sz="4800" b="1" dirty="0" smtClean="0"/>
              <a:t>Habiendo adoptado </a:t>
            </a:r>
            <a:br>
              <a:rPr lang="es-ES" sz="4800" b="1" dirty="0" smtClean="0"/>
            </a:br>
            <a:r>
              <a:rPr lang="es-ES" sz="4800" b="1" dirty="0" smtClean="0"/>
              <a:t>Habiendo considerado </a:t>
            </a:r>
            <a:br>
              <a:rPr lang="es-ES" sz="4800" b="1" dirty="0" smtClean="0"/>
            </a:br>
            <a:r>
              <a:rPr lang="es-ES" sz="4800" b="1" dirty="0" smtClean="0"/>
              <a:t>Habiendo estudiado </a:t>
            </a:r>
            <a:br>
              <a:rPr lang="es-ES" sz="4800" b="1" dirty="0" smtClean="0"/>
            </a:br>
            <a:r>
              <a:rPr lang="es-ES" sz="4800" b="1" dirty="0" smtClean="0"/>
              <a:t>Habiendo examinado</a:t>
            </a:r>
            <a:br>
              <a:rPr lang="es-ES" sz="4800" b="1" dirty="0" smtClean="0"/>
            </a:br>
            <a:r>
              <a:rPr lang="es-ES" sz="4800" b="1" dirty="0" smtClean="0"/>
              <a:t>Habiendo recibido</a:t>
            </a:r>
            <a:br>
              <a:rPr lang="es-ES" sz="4800" b="1" dirty="0" smtClean="0"/>
            </a:br>
            <a:r>
              <a:rPr lang="es-ES" sz="4800" b="1" dirty="0" smtClean="0"/>
              <a:t>Observando</a:t>
            </a:r>
            <a:br>
              <a:rPr lang="es-ES" sz="4800" b="1" dirty="0" smtClean="0"/>
            </a:br>
            <a:r>
              <a:rPr lang="es-ES" sz="4800" b="1" dirty="0" smtClean="0"/>
              <a:t>Plenamente alarmado </a:t>
            </a:r>
            <a:br>
              <a:rPr lang="es-ES" sz="4800" b="1" dirty="0" smtClean="0"/>
            </a:br>
            <a:r>
              <a:rPr lang="es-ES" sz="4800" b="1" dirty="0" smtClean="0"/>
              <a:t>Plenamente conscientes de</a:t>
            </a:r>
            <a:br>
              <a:rPr lang="es-ES" sz="4800" b="1" dirty="0" smtClean="0"/>
            </a:br>
            <a:r>
              <a:rPr lang="es-ES" sz="4800" b="1" dirty="0" smtClean="0"/>
              <a:t>Profundamente arrepentidos de </a:t>
            </a:r>
            <a:br>
              <a:rPr lang="es-ES" sz="4800" b="1" dirty="0" smtClean="0"/>
            </a:br>
            <a:r>
              <a:rPr lang="es-ES" sz="4800" b="1" dirty="0" smtClean="0"/>
              <a:t>Profundamente conscientes de</a:t>
            </a:r>
            <a:br>
              <a:rPr lang="es-ES" sz="4800" b="1" dirty="0" smtClean="0"/>
            </a:br>
            <a:r>
              <a:rPr lang="es-ES" sz="4800" b="1" dirty="0" smtClean="0"/>
              <a:t>Profundamente convencidos de </a:t>
            </a:r>
            <a:br>
              <a:rPr lang="es-ES" sz="4800" b="1" dirty="0" smtClean="0"/>
            </a:br>
            <a:r>
              <a:rPr lang="es-ES" sz="4800" b="1" dirty="0" smtClean="0"/>
              <a:t>Profundamente preocupados</a:t>
            </a:r>
            <a:br>
              <a:rPr lang="es-ES" sz="4800" b="1" dirty="0" smtClean="0"/>
            </a:br>
            <a:r>
              <a:rPr lang="es-ES" sz="4800" b="1" dirty="0" smtClean="0"/>
              <a:t>Reafirmando </a:t>
            </a:r>
            <a:br>
              <a:rPr lang="es-ES" sz="4800" b="1" dirty="0" smtClean="0"/>
            </a:br>
            <a:r>
              <a:rPr lang="es-ES" sz="4800" b="1" dirty="0" smtClean="0"/>
              <a:t>Reconociendo </a:t>
            </a:r>
            <a:br>
              <a:rPr lang="es-ES" sz="4800" b="1" dirty="0" smtClean="0"/>
            </a:br>
            <a:r>
              <a:rPr lang="es-ES" sz="4800" b="1" dirty="0" smtClean="0"/>
              <a:t>Recordando </a:t>
            </a:r>
            <a:br>
              <a:rPr lang="es-ES" sz="4800" b="1" dirty="0" smtClean="0"/>
            </a:br>
            <a:r>
              <a:rPr lang="es-ES" sz="4800" b="1" dirty="0" smtClean="0"/>
              <a:t>Refiriéndose</a:t>
            </a:r>
            <a:br>
              <a:rPr lang="es-ES" sz="4800" b="1" dirty="0" smtClean="0"/>
            </a:br>
            <a:r>
              <a:rPr lang="es-ES" sz="4800" b="1" dirty="0" smtClean="0"/>
              <a:t>Teniendo en mente </a:t>
            </a:r>
            <a:r>
              <a:rPr lang="es-ES" sz="1600" b="1" dirty="0" smtClean="0"/>
              <a:t/>
            </a:r>
            <a:br>
              <a:rPr lang="es-ES" sz="1600" b="1" dirty="0" smtClean="0"/>
            </a:br>
            <a:endParaRPr lang="es-ES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502920" y="5661248"/>
            <a:ext cx="8183880" cy="79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smtClean="0"/>
              <a:t>Resolutivas</a:t>
            </a:r>
            <a:endParaRPr lang="es-ES" smtClean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55650" y="692697"/>
            <a:ext cx="4038600" cy="524614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200" b="1" dirty="0" smtClean="0"/>
              <a:t>	Acepta</a:t>
            </a:r>
            <a:br>
              <a:rPr lang="es-ES" sz="2200" b="1" dirty="0" smtClean="0"/>
            </a:br>
            <a:r>
              <a:rPr lang="es-ES" sz="2200" b="1" dirty="0" smtClean="0"/>
              <a:t>Además invita</a:t>
            </a:r>
            <a:br>
              <a:rPr lang="es-ES" sz="2200" b="1" dirty="0" smtClean="0"/>
            </a:br>
            <a:r>
              <a:rPr lang="es-ES" sz="2200" b="1" dirty="0" smtClean="0"/>
              <a:t>Además proclama</a:t>
            </a:r>
            <a:br>
              <a:rPr lang="es-ES" sz="2200" b="1" dirty="0" smtClean="0"/>
            </a:br>
            <a:r>
              <a:rPr lang="es-ES" sz="2200" b="1" dirty="0" smtClean="0"/>
              <a:t>Además recomienda</a:t>
            </a:r>
            <a:br>
              <a:rPr lang="es-ES" sz="2200" b="1" dirty="0" smtClean="0"/>
            </a:br>
            <a:r>
              <a:rPr lang="es-ES" sz="2200" b="1" dirty="0" smtClean="0"/>
              <a:t>Además recuerda </a:t>
            </a:r>
            <a:br>
              <a:rPr lang="es-ES" sz="2200" b="1" dirty="0" smtClean="0"/>
            </a:br>
            <a:r>
              <a:rPr lang="es-ES" sz="2200" b="1" dirty="0" smtClean="0"/>
              <a:t>Además resuelve</a:t>
            </a:r>
            <a:br>
              <a:rPr lang="es-ES" sz="2200" b="1" dirty="0" smtClean="0"/>
            </a:br>
            <a:r>
              <a:rPr lang="es-ES" sz="2200" b="1" dirty="0" smtClean="0"/>
              <a:t>Afirma </a:t>
            </a:r>
            <a:br>
              <a:rPr lang="es-ES" sz="2200" b="1" dirty="0" smtClean="0"/>
            </a:br>
            <a:r>
              <a:rPr lang="es-ES" sz="2200" b="1" dirty="0" smtClean="0"/>
              <a:t>Alienta </a:t>
            </a:r>
            <a:br>
              <a:rPr lang="es-ES" sz="2200" b="1" dirty="0" smtClean="0"/>
            </a:br>
            <a:r>
              <a:rPr lang="es-ES" sz="2200" b="1" dirty="0" smtClean="0"/>
              <a:t>Apoya </a:t>
            </a:r>
            <a:br>
              <a:rPr lang="es-ES" sz="2200" b="1" dirty="0" smtClean="0"/>
            </a:br>
            <a:r>
              <a:rPr lang="es-ES" sz="2200" b="1" dirty="0" smtClean="0"/>
              <a:t>Aprueba </a:t>
            </a:r>
            <a:br>
              <a:rPr lang="es-ES" sz="2200" b="1" dirty="0" smtClean="0"/>
            </a:br>
            <a:r>
              <a:rPr lang="es-ES" sz="2200" b="1" dirty="0" smtClean="0"/>
              <a:t>Autoriza </a:t>
            </a:r>
            <a:br>
              <a:rPr lang="es-ES" sz="2200" b="1" dirty="0" smtClean="0"/>
            </a:br>
            <a:r>
              <a:rPr lang="es-ES" sz="2200" b="1" dirty="0" smtClean="0"/>
              <a:t>Condena</a:t>
            </a:r>
            <a:br>
              <a:rPr lang="es-ES" sz="2200" b="1" dirty="0" smtClean="0"/>
            </a:br>
            <a:r>
              <a:rPr lang="es-ES" sz="2200" b="1" dirty="0" smtClean="0"/>
              <a:t>Confía</a:t>
            </a:r>
            <a:br>
              <a:rPr lang="es-ES" sz="2200" b="1" dirty="0" smtClean="0"/>
            </a:br>
            <a:r>
              <a:rPr lang="es-ES" sz="2200" b="1" dirty="0" smtClean="0"/>
              <a:t>Confirma</a:t>
            </a:r>
            <a:br>
              <a:rPr lang="es-ES" sz="2200" b="1" dirty="0" smtClean="0"/>
            </a:br>
            <a:r>
              <a:rPr lang="es-ES" sz="2200" b="1" dirty="0" smtClean="0"/>
              <a:t>Considera</a:t>
            </a:r>
            <a:br>
              <a:rPr lang="es-ES" sz="2200" b="1" dirty="0" smtClean="0"/>
            </a:br>
            <a:r>
              <a:rPr lang="es-ES" sz="2200" b="1" dirty="0" smtClean="0"/>
              <a:t>Declara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200" b="1" dirty="0" smtClean="0"/>
              <a:t>	Respalda </a:t>
            </a:r>
            <a:br>
              <a:rPr lang="es-ES" sz="2200" b="1" dirty="0" smtClean="0"/>
            </a:br>
            <a:r>
              <a:rPr lang="es-ES" sz="2200" b="1" dirty="0" smtClean="0"/>
              <a:t>Transmite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11638" y="620688"/>
            <a:ext cx="4038600" cy="5976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200" b="1" dirty="0" smtClean="0"/>
              <a:t>	Designa </a:t>
            </a:r>
            <a:br>
              <a:rPr lang="es-ES" sz="2200" b="1" dirty="0" smtClean="0"/>
            </a:br>
            <a:r>
              <a:rPr lang="es-ES" sz="2200" b="1" dirty="0" smtClean="0"/>
              <a:t>Exhorta</a:t>
            </a:r>
            <a:br>
              <a:rPr lang="es-ES" sz="2200" b="1" dirty="0" smtClean="0"/>
            </a:br>
            <a:r>
              <a:rPr lang="es-ES" sz="2200" b="1" dirty="0" smtClean="0"/>
              <a:t>Expresa su aprecio </a:t>
            </a:r>
            <a:br>
              <a:rPr lang="es-ES" sz="2200" b="1" dirty="0" smtClean="0"/>
            </a:br>
            <a:r>
              <a:rPr lang="es-ES" sz="2200" b="1" dirty="0" smtClean="0"/>
              <a:t>Expresa su deseo </a:t>
            </a:r>
            <a:br>
              <a:rPr lang="es-ES" sz="2200" b="1" dirty="0" smtClean="0"/>
            </a:br>
            <a:r>
              <a:rPr lang="es-ES" sz="2200" b="1" dirty="0" smtClean="0"/>
              <a:t>Felicita </a:t>
            </a:r>
            <a:br>
              <a:rPr lang="es-ES" sz="2200" b="1" dirty="0" smtClean="0"/>
            </a:br>
            <a:r>
              <a:rPr lang="es-ES" sz="2200" b="1" dirty="0" smtClean="0"/>
              <a:t>Finalmente condena </a:t>
            </a:r>
            <a:br>
              <a:rPr lang="es-ES" sz="2200" b="1" dirty="0" smtClean="0"/>
            </a:br>
            <a:r>
              <a:rPr lang="es-ES" sz="2200" b="1" dirty="0" smtClean="0"/>
              <a:t>Ha resuelto </a:t>
            </a:r>
            <a:br>
              <a:rPr lang="es-ES" sz="2200" b="1" dirty="0" smtClean="0"/>
            </a:br>
            <a:r>
              <a:rPr lang="es-ES" sz="2200" b="1" dirty="0" smtClean="0"/>
              <a:t>Hace hincapié</a:t>
            </a:r>
            <a:br>
              <a:rPr lang="es-ES" sz="2200" b="1" dirty="0" smtClean="0"/>
            </a:br>
            <a:r>
              <a:rPr lang="es-ES" sz="2200" b="1" dirty="0" smtClean="0"/>
              <a:t>Hace un llamado a</a:t>
            </a:r>
            <a:br>
              <a:rPr lang="es-ES" sz="2200" b="1" dirty="0" smtClean="0"/>
            </a:br>
            <a:r>
              <a:rPr lang="es-ES" sz="2200" b="1" dirty="0" smtClean="0"/>
              <a:t>Incita</a:t>
            </a:r>
            <a:br>
              <a:rPr lang="es-ES" sz="2200" b="1" dirty="0" smtClean="0"/>
            </a:br>
            <a:r>
              <a:rPr lang="es-ES" sz="2200" b="1" dirty="0" smtClean="0"/>
              <a:t>Lamenta</a:t>
            </a:r>
            <a:br>
              <a:rPr lang="es-ES" sz="2200" b="1" dirty="0" smtClean="0"/>
            </a:br>
            <a:r>
              <a:rPr lang="es-ES" sz="2200" b="1" dirty="0" smtClean="0"/>
              <a:t>Llama la atención </a:t>
            </a:r>
            <a:br>
              <a:rPr lang="es-ES" sz="2200" b="1" dirty="0" smtClean="0"/>
            </a:br>
            <a:r>
              <a:rPr lang="es-ES" sz="2200" b="1" dirty="0" smtClean="0"/>
              <a:t>Nota </a:t>
            </a:r>
            <a:br>
              <a:rPr lang="es-ES" sz="2200" b="1" dirty="0" smtClean="0"/>
            </a:br>
            <a:r>
              <a:rPr lang="es-ES" sz="2200" b="1" dirty="0" smtClean="0"/>
              <a:t>Proclama</a:t>
            </a:r>
            <a:br>
              <a:rPr lang="es-ES" sz="2200" b="1" dirty="0" smtClean="0"/>
            </a:br>
            <a:r>
              <a:rPr lang="es-ES" sz="2200" b="1" dirty="0" smtClean="0"/>
              <a:t>Reafirma</a:t>
            </a:r>
            <a:br>
              <a:rPr lang="es-ES" sz="2200" b="1" dirty="0" smtClean="0"/>
            </a:br>
            <a:r>
              <a:rPr lang="es-ES" sz="2200" b="1" dirty="0" smtClean="0"/>
              <a:t>Recomienda </a:t>
            </a:r>
            <a:br>
              <a:rPr lang="es-ES" sz="2200" b="1" dirty="0" smtClean="0"/>
            </a:br>
            <a:r>
              <a:rPr lang="es-ES" sz="2200" b="1" dirty="0" smtClean="0"/>
              <a:t>Recuerda </a:t>
            </a:r>
            <a:br>
              <a:rPr lang="es-ES" sz="2200" b="1" dirty="0" smtClean="0"/>
            </a:br>
            <a:r>
              <a:rPr lang="es-ES" sz="2200" b="1" dirty="0" smtClean="0"/>
              <a:t>Toma en cuenta</a:t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endParaRPr lang="es-ES" sz="2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PROCEDIMIENTO PARLAMENTARIO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O" smtClean="0"/>
              <a:t>LOS PUNTOS</a:t>
            </a:r>
            <a:endParaRPr lang="es-ES" smtClean="0"/>
          </a:p>
        </p:txBody>
      </p:sp>
      <p:graphicFrame>
        <p:nvGraphicFramePr>
          <p:cNvPr id="81961" name="Group 41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151438"/>
        </p:xfrm>
        <a:graphic>
          <a:graphicData uri="http://schemas.openxmlformats.org/drawingml/2006/table">
            <a:tbl>
              <a:tblPr/>
              <a:tblGrid>
                <a:gridCol w="2057400"/>
                <a:gridCol w="1625600"/>
                <a:gridCol w="1727200"/>
                <a:gridCol w="2819400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Punto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Interr?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Propósito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Punto de Orden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Corrección sobre el procedimiento parlamentario (lenguaje, error de la mesa, etc.)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Punto de Privilegio Personal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Incomodidad personal (mucho ruido, mucho calor, etc.)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Punto de información a la mesa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Pregunta a la mesa (Ejemplo. Puedo hacer una moción sobre ___?)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70" name="Picture 30" descr="MCBD06964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1844675"/>
            <a:ext cx="13684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1" name="Picture 31" descr="MCj007878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3357563"/>
            <a:ext cx="12588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2" name="Picture 32" descr="MCj008904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4868863"/>
            <a:ext cx="1006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502920" y="764704"/>
            <a:ext cx="8183880" cy="936104"/>
          </a:xfrm>
        </p:spPr>
        <p:txBody>
          <a:bodyPr/>
          <a:lstStyle/>
          <a:p>
            <a:pPr eaLnBrk="1" hangingPunct="1">
              <a:defRPr/>
            </a:pPr>
            <a:r>
              <a:rPr lang="es-CO" dirty="0" smtClean="0"/>
              <a:t>MOCIONES</a:t>
            </a:r>
            <a:endParaRPr lang="es-ES" dirty="0" smtClean="0"/>
          </a:p>
        </p:txBody>
      </p:sp>
      <p:graphicFrame>
        <p:nvGraphicFramePr>
          <p:cNvPr id="58424" name="Group 56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4632960"/>
        </p:xfrm>
        <a:graphic>
          <a:graphicData uri="http://schemas.openxmlformats.org/drawingml/2006/table">
            <a:tbl>
              <a:tblPr/>
              <a:tblGrid>
                <a:gridCol w="2001838"/>
                <a:gridCol w="1162050"/>
                <a:gridCol w="1330325"/>
                <a:gridCol w="3513137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Moción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Sec?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Inte?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Propósito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Extender tiempo de debate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Extender el tiempo del debate. Está en orden cuando la mesa anuncie que se acaba el tiempo.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Acortar tiempo de debate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Acorta el tiempo del debate.</a:t>
                      </a: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Pasar Directamente a votación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Está en orden cuando: (1) se acaba el tiempo del debate o (2) ninguna delegación utiliza el tiempo de debate. Pasa a votar el papel de trabajo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50" name="Group 34"/>
          <p:cNvGraphicFramePr>
            <a:graphicFrameLocks noGrp="1"/>
          </p:cNvGraphicFramePr>
          <p:nvPr>
            <p:ph/>
          </p:nvPr>
        </p:nvGraphicFramePr>
        <p:xfrm>
          <a:off x="539553" y="260648"/>
          <a:ext cx="8155631" cy="5737909"/>
        </p:xfrm>
        <a:graphic>
          <a:graphicData uri="http://schemas.openxmlformats.org/drawingml/2006/table">
            <a:tbl>
              <a:tblPr/>
              <a:tblGrid>
                <a:gridCol w="2416950"/>
                <a:gridCol w="1110162"/>
                <a:gridCol w="1271467"/>
                <a:gridCol w="3357052"/>
              </a:tblGrid>
              <a:tr h="924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Moción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Sec?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Inte?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Propósito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Tener un receso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Pide a la mesa un receso. Es a discreción de la mesa.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Votar por lista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Después de una votación por plaquetas está en orden. </a:t>
                      </a: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1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Enmendar la Agenda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Se utiliza cuando un delegado desea cambiar el orden en el que se discuten los papeles de trabajo. Requiere 2/3.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0" name="Group 36"/>
          <p:cNvGraphicFramePr>
            <a:graphicFrameLocks noGrp="1"/>
          </p:cNvGraphicFramePr>
          <p:nvPr>
            <p:ph/>
          </p:nvPr>
        </p:nvGraphicFramePr>
        <p:xfrm>
          <a:off x="539552" y="493686"/>
          <a:ext cx="8352928" cy="5671617"/>
        </p:xfrm>
        <a:graphic>
          <a:graphicData uri="http://schemas.openxmlformats.org/drawingml/2006/table">
            <a:tbl>
              <a:tblPr/>
              <a:tblGrid>
                <a:gridCol w="2088232"/>
                <a:gridCol w="1211921"/>
                <a:gridCol w="1388011"/>
                <a:gridCol w="3664764"/>
              </a:tblGrid>
              <a:tr h="645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Moción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Sec?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Inte?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Propósito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0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Votar por cláusulas/ Dividir la pregunta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Significa que el papel de trabajo se vota por frases operativas, en vez de toda el papel a la vez.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Suspender la sesión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Esta fuera de orden antes de ¾ del tiempo que se establece para la sesión. Requiere 2/3.  </a:t>
                      </a:r>
                      <a:r>
                        <a:rPr kumimoji="0" lang="es-C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Retirar la resolución/ Entablar la resolución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Si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Se utiliza para retirar un papel de trabajo inmediatamente después de que éste haya sido presentado al comité. Requiere 2/3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Ceder el tiempo</a:t>
            </a:r>
            <a:endParaRPr lang="es-E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249737"/>
          </a:xfrm>
        </p:spPr>
        <p:txBody>
          <a:bodyPr/>
          <a:lstStyle/>
          <a:p>
            <a:pPr eaLnBrk="1" hangingPunct="1"/>
            <a:r>
              <a:rPr lang="es-CO" smtClean="0"/>
              <a:t>Si a un orador le sobra tiempo, puede:</a:t>
            </a:r>
          </a:p>
          <a:p>
            <a:pPr lvl="1" eaLnBrk="1" hangingPunct="1"/>
            <a:r>
              <a:rPr lang="es-CO" smtClean="0"/>
              <a:t>Ceder el tiempo a otro delegado</a:t>
            </a:r>
          </a:p>
          <a:p>
            <a:pPr lvl="2" eaLnBrk="1" hangingPunct="1"/>
            <a:r>
              <a:rPr lang="es-CO" smtClean="0"/>
              <a:t>“Le cedo el tiempo al delegado de _____”</a:t>
            </a:r>
          </a:p>
          <a:p>
            <a:pPr lvl="1" eaLnBrk="1" hangingPunct="1"/>
            <a:r>
              <a:rPr lang="es-CO" smtClean="0"/>
              <a:t>Ceder el tiempo a preguntas</a:t>
            </a:r>
          </a:p>
          <a:p>
            <a:pPr lvl="2" eaLnBrk="1" hangingPunct="1"/>
            <a:r>
              <a:rPr lang="es-CO" smtClean="0"/>
              <a:t>“Cedo el tiempo a puntos de información”</a:t>
            </a:r>
          </a:p>
          <a:p>
            <a:pPr lvl="1" eaLnBrk="1" hangingPunct="1"/>
            <a:r>
              <a:rPr lang="es-CO" smtClean="0"/>
              <a:t>Ceder el tiempo a la mesa</a:t>
            </a:r>
          </a:p>
          <a:p>
            <a:pPr lvl="2" eaLnBrk="1" hangingPunct="1"/>
            <a:r>
              <a:rPr lang="es-CO" smtClean="0"/>
              <a:t>“Cedo el tiempo a la mesa”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El Derecho a réplica</a:t>
            </a:r>
            <a:endParaRPr lang="es-ES" smtClean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smtClean="0"/>
              <a:t>Se utiliza cuando la delegación ha sido ofendida directamente. </a:t>
            </a:r>
          </a:p>
          <a:p>
            <a:pPr lvl="1" eaLnBrk="1" hangingPunct="1"/>
            <a:r>
              <a:rPr lang="es-CO" smtClean="0"/>
              <a:t>Ejemplo: El delegado de China afirma que todos los ciudadanos de los Estados Unidos son una basura para el mundo</a:t>
            </a:r>
          </a:p>
          <a:p>
            <a:pPr lvl="1" eaLnBrk="1" hangingPunct="1"/>
            <a:r>
              <a:rPr lang="es-CO" smtClean="0"/>
              <a:t>El primero es interrumpible </a:t>
            </a:r>
          </a:p>
          <a:p>
            <a:pPr lvl="1" eaLnBrk="1" hangingPunct="1"/>
            <a:r>
              <a:rPr lang="es-CO" smtClean="0"/>
              <a:t>El segundo derecho a réplica se hace por medio de mensaje a la mesa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Lenguaje Parlamentario</a:t>
            </a:r>
            <a:endParaRPr lang="es-E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672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CO" sz="2800" dirty="0" smtClean="0"/>
              <a:t>Es importante utilizar el lenguaje parlamentario y siempre mirar hacia la mesa directiva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z="2800" dirty="0" smtClean="0"/>
              <a:t>Para expresar un punto: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CO" sz="2400" dirty="0" smtClean="0"/>
              <a:t>Permitido: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CO" sz="2200" dirty="0" smtClean="0"/>
              <a:t>“La delegación considera que ____”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CO" sz="2400" dirty="0" smtClean="0"/>
              <a:t>Prohibido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CO" sz="2200" dirty="0" smtClean="0"/>
              <a:t>“Yo pienso”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z="2800" dirty="0" smtClean="0"/>
              <a:t>Para dirigirse a otra delegación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CO" sz="2400" dirty="0" smtClean="0"/>
              <a:t>Permitido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CO" sz="2200" dirty="0" smtClean="0"/>
              <a:t>“La delegación le recuerda a la delegación de ____”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CO" sz="2400" dirty="0" smtClean="0"/>
              <a:t>Prohibido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CO" sz="2200" dirty="0" smtClean="0"/>
              <a:t>“Yo pienso que usted expresa algo falso”</a:t>
            </a:r>
            <a:endParaRPr lang="es-ES" sz="22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MI RESPONSABILIDAD</a:t>
            </a:r>
            <a:endParaRPr lang="es-E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Representar a un país y abandonar políticas personales</a:t>
            </a:r>
          </a:p>
          <a:p>
            <a:pPr eaLnBrk="1" hangingPunct="1">
              <a:defRPr/>
            </a:pPr>
            <a:r>
              <a:rPr lang="es-CO" smtClean="0"/>
              <a:t>Respetar la carta de las Naciones Unidas</a:t>
            </a:r>
          </a:p>
          <a:p>
            <a:pPr eaLnBrk="1" hangingPunct="1">
              <a:defRPr/>
            </a:pPr>
            <a:r>
              <a:rPr lang="es-CO" smtClean="0"/>
              <a:t>Jugar a la diplomacia</a:t>
            </a:r>
          </a:p>
          <a:p>
            <a:pPr eaLnBrk="1" hangingPunct="1">
              <a:defRPr/>
            </a:pPr>
            <a:r>
              <a:rPr lang="es-CO" smtClean="0"/>
              <a:t>Respetar las políticas del país al que represento</a:t>
            </a:r>
          </a:p>
          <a:p>
            <a:pPr eaLnBrk="1" hangingPunct="1">
              <a:defRPr/>
            </a:pPr>
            <a:r>
              <a:rPr lang="es-CO" smtClean="0"/>
              <a:t>Definir la posición del gobierno de mi país y expresarla claramente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Asumir mi país</a:t>
            </a:r>
            <a:endParaRPr lang="es-E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El país no hace al delegado, sino el delegado se encarga de hacer una buena representación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Los “pesos pesados” no son necesariamente los que tienen más protagonismo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No se trata de protagonismo, se trata de participación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CO" smtClean="0"/>
              <a:t>Buena preparación para buen desempeño</a:t>
            </a:r>
            <a:endParaRPr lang="es-ES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964612" cy="6335713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dirty="0" smtClean="0"/>
              <a:t>Responder las preguntas:</a:t>
            </a:r>
          </a:p>
          <a:p>
            <a:pPr lvl="1" eaLnBrk="1" hangingPunct="1">
              <a:defRPr/>
            </a:pPr>
            <a:r>
              <a:rPr lang="es-CO" sz="2000" dirty="0" smtClean="0"/>
              <a:t>¿Dónde está ubicado mi país?</a:t>
            </a:r>
          </a:p>
          <a:p>
            <a:pPr lvl="1" eaLnBrk="1" hangingPunct="1">
              <a:defRPr/>
            </a:pPr>
            <a:r>
              <a:rPr lang="es-CO" sz="2000" dirty="0" smtClean="0"/>
              <a:t>¿Qué tipo de gobierno tiene mi país?</a:t>
            </a:r>
          </a:p>
          <a:p>
            <a:pPr lvl="1" eaLnBrk="1" hangingPunct="1">
              <a:defRPr/>
            </a:pPr>
            <a:r>
              <a:rPr lang="es-CO" sz="2000" dirty="0" smtClean="0"/>
              <a:t>¿Quién es el presidente?</a:t>
            </a:r>
          </a:p>
          <a:p>
            <a:pPr lvl="1" eaLnBrk="1" hangingPunct="1">
              <a:defRPr/>
            </a:pPr>
            <a:r>
              <a:rPr lang="es-CO" sz="2000" dirty="0" smtClean="0"/>
              <a:t>¿Desarrollado o en vía de desarrollo?</a:t>
            </a:r>
          </a:p>
          <a:p>
            <a:pPr lvl="1" eaLnBrk="1" hangingPunct="1">
              <a:defRPr/>
            </a:pPr>
            <a:r>
              <a:rPr lang="es-CO" sz="2000" dirty="0" smtClean="0"/>
              <a:t>¿Aliados y posibles enemigos?</a:t>
            </a:r>
          </a:p>
          <a:p>
            <a:pPr lvl="1" eaLnBrk="1" hangingPunct="1">
              <a:defRPr/>
            </a:pPr>
            <a:r>
              <a:rPr lang="es-CO" sz="2000" dirty="0" smtClean="0"/>
              <a:t>¿Controversial o neutral?</a:t>
            </a:r>
          </a:p>
          <a:p>
            <a:pPr lvl="1" eaLnBrk="1" hangingPunct="1">
              <a:defRPr/>
            </a:pPr>
            <a:r>
              <a:rPr lang="es-CO" sz="2000" dirty="0" smtClean="0"/>
              <a:t>¿Cómo viven las personas en mi país?</a:t>
            </a:r>
          </a:p>
          <a:p>
            <a:pPr lvl="1" eaLnBrk="1" hangingPunct="1">
              <a:defRPr/>
            </a:pPr>
            <a:r>
              <a:rPr lang="es-CO" sz="2000" dirty="0" smtClean="0"/>
              <a:t>¿Qué ideologías afectan al gobierno de mi país?     </a:t>
            </a:r>
          </a:p>
          <a:p>
            <a:pPr lvl="1" eaLnBrk="1" hangingPunct="1">
              <a:defRPr/>
            </a:pPr>
            <a:r>
              <a:rPr lang="es-CO" sz="2000" dirty="0" smtClean="0"/>
              <a:t>¿Qué ocurrencias domésticas pueden influir en la política exterior de mi país?     </a:t>
            </a:r>
          </a:p>
          <a:p>
            <a:pPr lvl="1" eaLnBrk="1" hangingPunct="1">
              <a:defRPr/>
            </a:pPr>
            <a:r>
              <a:rPr lang="es-CO" sz="2000" dirty="0" smtClean="0"/>
              <a:t>¿Cuál es la historia de mi país?</a:t>
            </a:r>
          </a:p>
          <a:p>
            <a:pPr lvl="1" eaLnBrk="1" hangingPunct="1">
              <a:defRPr/>
            </a:pPr>
            <a:r>
              <a:rPr lang="es-CO" sz="2000" dirty="0" smtClean="0"/>
              <a:t>¿Qué razas, religiones y lenguas existen en mi país?</a:t>
            </a:r>
          </a:p>
          <a:p>
            <a:pPr lvl="1" eaLnBrk="1" hangingPunct="1">
              <a:defRPr/>
            </a:pPr>
            <a:r>
              <a:rPr lang="es-CO" sz="2000" dirty="0" smtClean="0"/>
              <a:t>¿Qué caracteriza la economía de mi país?</a:t>
            </a:r>
          </a:p>
          <a:p>
            <a:pPr lvl="1" eaLnBrk="1" hangingPunct="1">
              <a:defRPr/>
            </a:pPr>
            <a:endParaRPr lang="es-ES" sz="2400" dirty="0" smtClean="0"/>
          </a:p>
          <a:p>
            <a:pPr lvl="1" eaLnBrk="1" hangingPunct="1">
              <a:defRPr/>
            </a:pPr>
            <a:endParaRPr lang="es-ES" sz="2400" dirty="0" smtClean="0"/>
          </a:p>
          <a:p>
            <a:pPr lvl="1" eaLnBrk="1" hangingPunct="1">
              <a:defRPr/>
            </a:pPr>
            <a:endParaRPr lang="es-E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46088" y="622300"/>
            <a:ext cx="8229600" cy="5543550"/>
          </a:xfrm>
        </p:spPr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s-ES" sz="2400" smtClean="0"/>
              <a:t>¿Qué posiciones tienen los bloques?</a:t>
            </a:r>
          </a:p>
          <a:p>
            <a:pPr lvl="1" eaLnBrk="1" hangingPunct="1">
              <a:defRPr/>
            </a:pPr>
            <a:r>
              <a:rPr lang="es-ES" sz="2400" smtClean="0"/>
              <a:t>¿Cuál es la labor del comité en cuanto al tema? (¿Qué puede y que no puede hacer?)</a:t>
            </a:r>
          </a:p>
          <a:p>
            <a:pPr lvl="1" eaLnBrk="1" hangingPunct="1">
              <a:defRPr/>
            </a:pPr>
            <a:r>
              <a:rPr lang="es-ES" sz="2400" smtClean="0"/>
              <a:t>¿Hay países que han intentado resolver el problema dentro de su territorio?</a:t>
            </a:r>
          </a:p>
          <a:p>
            <a:pPr lvl="1" eaLnBrk="1" hangingPunct="1">
              <a:defRPr/>
            </a:pPr>
            <a:r>
              <a:rPr lang="es-ES" sz="2400" smtClean="0"/>
              <a:t>En base a estas experiencias, ¿qué debe mejorarse?</a:t>
            </a:r>
          </a:p>
          <a:p>
            <a:pPr lvl="1" eaLnBrk="1" hangingPunct="1">
              <a:defRPr/>
            </a:pPr>
            <a:r>
              <a:rPr lang="es-ES" sz="2400" smtClean="0"/>
              <a:t>¿Qué tan a fondo se puede involucrar el comité?</a:t>
            </a:r>
          </a:p>
          <a:p>
            <a:pPr lvl="1" eaLnBrk="1" hangingPunct="1">
              <a:defRPr/>
            </a:pPr>
            <a:r>
              <a:rPr lang="es-ES" sz="2400" smtClean="0"/>
              <a:t>¿Existen documentos referentes al tema? (Tratados, convenciones, conferencias)</a:t>
            </a:r>
          </a:p>
          <a:p>
            <a:pPr lvl="1" eaLnBrk="1" hangingPunct="1">
              <a:defRPr/>
            </a:pPr>
            <a:r>
              <a:rPr lang="es-ES" sz="2400" smtClean="0"/>
              <a:t>¿Quién ha firmado estos documentos y quién los ha ratificado?</a:t>
            </a:r>
          </a:p>
          <a:p>
            <a:pPr lvl="1" eaLnBrk="1" hangingPunct="1">
              <a:defRPr/>
            </a:pPr>
            <a:r>
              <a:rPr lang="es-ES" sz="2400" smtClean="0"/>
              <a:t>¿La ONU ha realizado algún progreso hacia la resolución de los temas?</a:t>
            </a:r>
          </a:p>
          <a:p>
            <a:pPr eaLnBrk="1" hangingPunct="1">
              <a:defRPr/>
            </a:pPr>
            <a:endParaRPr lang="es-ES" sz="280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mtClean="0"/>
              <a:t>¿Dónde buscar?</a:t>
            </a:r>
            <a:endParaRPr lang="es-E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2349500"/>
            <a:ext cx="6275388" cy="2046288"/>
          </a:xfrm>
        </p:spPr>
        <p:txBody>
          <a:bodyPr/>
          <a:lstStyle/>
          <a:p>
            <a:pPr algn="ctr" eaLnBrk="1" hangingPunct="1"/>
            <a:r>
              <a:rPr lang="es-CO" smtClean="0"/>
              <a:t>Sistema de la ONU</a:t>
            </a:r>
          </a:p>
          <a:p>
            <a:pPr algn="ctr" eaLnBrk="1" hangingPunct="1"/>
            <a:r>
              <a:rPr lang="es-CO" smtClean="0"/>
              <a:t>Páginas oficiales de gobierno</a:t>
            </a:r>
          </a:p>
          <a:p>
            <a:pPr algn="ctr" eaLnBrk="1" hangingPunct="1"/>
            <a:endParaRPr lang="es-ES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Entender el tema</a:t>
            </a:r>
            <a:endParaRPr lang="es-E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La regla más importante a la hora de entender un tema es entender que </a:t>
            </a:r>
            <a:r>
              <a:rPr lang="es-CO" i="1" dirty="0" smtClean="0"/>
              <a:t>nada se asume</a:t>
            </a:r>
            <a:r>
              <a:rPr lang="es-CO" dirty="0" smtClean="0"/>
              <a:t>. Si asumimos posiciones, estamos dando declaraciones FALSAS.</a:t>
            </a:r>
          </a:p>
          <a:p>
            <a:pPr eaLnBrk="1" hangingPunct="1">
              <a:defRPr/>
            </a:pPr>
            <a:r>
              <a:rPr lang="es-CO" dirty="0" smtClean="0"/>
              <a:t>Entender que todos los temas tienen una historia es definitivo. También es importante reconocer que hay soluciones que no existen o no son viables.</a:t>
            </a:r>
            <a:endParaRPr lang="es-ES" dirty="0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701</TotalTime>
  <Words>1794</Words>
  <Application>Microsoft Office PowerPoint</Application>
  <PresentationFormat>Presentación en pantalla (4:3)</PresentationFormat>
  <Paragraphs>307</Paragraphs>
  <Slides>39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Aspecto</vt:lpstr>
      <vt:lpstr>XIX MODELO ONU ASOBILCA</vt:lpstr>
      <vt:lpstr>“ES UN JUEGO”</vt:lpstr>
      <vt:lpstr>¿QUÉ ES LA ONU?</vt:lpstr>
      <vt:lpstr>MI RESPONSABILIDAD</vt:lpstr>
      <vt:lpstr>Asumir mi país</vt:lpstr>
      <vt:lpstr>Presentación de PowerPoint</vt:lpstr>
      <vt:lpstr>Presentación de PowerPoint</vt:lpstr>
      <vt:lpstr>¿Dónde buscar?</vt:lpstr>
      <vt:lpstr>Entender el tema</vt:lpstr>
      <vt:lpstr>Presentación de PowerPoint</vt:lpstr>
      <vt:lpstr> Definir mi posición</vt:lpstr>
      <vt:lpstr>“Google” Y otras páginas</vt:lpstr>
      <vt:lpstr>Presentación de PowerPoint</vt:lpstr>
      <vt:lpstr>Estoy preparado</vt:lpstr>
      <vt:lpstr>EL PAPEL DE POSICIÓN</vt:lpstr>
      <vt:lpstr>¿Cómo se organiza el papel de posición?</vt:lpstr>
      <vt:lpstr>EL DISCURSO DE APERTURA</vt:lpstr>
      <vt:lpstr>¿ES EFECTIVO?</vt:lpstr>
      <vt:lpstr>TRABAJO EN EL COMITÉ</vt:lpstr>
      <vt:lpstr>¿Cómo empieza el trabajo?</vt:lpstr>
      <vt:lpstr>Tipos de Debate</vt:lpstr>
      <vt:lpstr>Debate Formal</vt:lpstr>
      <vt:lpstr>Debate Informal</vt:lpstr>
      <vt:lpstr>Tiempo de Lobbying</vt:lpstr>
      <vt:lpstr>Papeles de Trabajo</vt:lpstr>
      <vt:lpstr>Frases Preambulatorias</vt:lpstr>
      <vt:lpstr> Frases Resolutivas </vt:lpstr>
      <vt:lpstr>Ejemplo: Preambulatorias</vt:lpstr>
      <vt:lpstr>Ejemplo: Resolutivas</vt:lpstr>
      <vt:lpstr>Preambulatorias</vt:lpstr>
      <vt:lpstr>Resolutivas</vt:lpstr>
      <vt:lpstr>PROCEDIMIENTO PARLAMENTARIO</vt:lpstr>
      <vt:lpstr>LOS PUNTOS</vt:lpstr>
      <vt:lpstr>MOCIONES</vt:lpstr>
      <vt:lpstr>Presentación de PowerPoint</vt:lpstr>
      <vt:lpstr>Presentación de PowerPoint</vt:lpstr>
      <vt:lpstr>Ceder el tiempo</vt:lpstr>
      <vt:lpstr>El Derecho a réplica</vt:lpstr>
      <vt:lpstr>Lenguaje Parlamentario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PARA DELEGADOS</dc:title>
  <dc:creator>ahueso</dc:creator>
  <cp:lastModifiedBy>Gabriel</cp:lastModifiedBy>
  <cp:revision>45</cp:revision>
  <dcterms:created xsi:type="dcterms:W3CDTF">2005-11-02T00:04:49Z</dcterms:created>
  <dcterms:modified xsi:type="dcterms:W3CDTF">2011-11-18T17:12:40Z</dcterms:modified>
</cp:coreProperties>
</file>